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  <p:sldMasterId id="2147483945" r:id="rId2"/>
  </p:sldMasterIdLst>
  <p:notesMasterIdLst>
    <p:notesMasterId r:id="rId32"/>
  </p:notesMasterIdLst>
  <p:handoutMasterIdLst>
    <p:handoutMasterId r:id="rId33"/>
  </p:handoutMasterIdLst>
  <p:sldIdLst>
    <p:sldId id="500" r:id="rId3"/>
    <p:sldId id="791" r:id="rId4"/>
    <p:sldId id="991" r:id="rId5"/>
    <p:sldId id="992" r:id="rId6"/>
    <p:sldId id="993" r:id="rId7"/>
    <p:sldId id="994" r:id="rId8"/>
    <p:sldId id="996" r:id="rId9"/>
    <p:sldId id="995" r:id="rId10"/>
    <p:sldId id="998" r:id="rId11"/>
    <p:sldId id="997" r:id="rId12"/>
    <p:sldId id="999" r:id="rId13"/>
    <p:sldId id="1002" r:id="rId14"/>
    <p:sldId id="1003" r:id="rId15"/>
    <p:sldId id="1004" r:id="rId16"/>
    <p:sldId id="1006" r:id="rId17"/>
    <p:sldId id="913" r:id="rId18"/>
    <p:sldId id="980" r:id="rId19"/>
    <p:sldId id="1007" r:id="rId20"/>
    <p:sldId id="1008" r:id="rId21"/>
    <p:sldId id="1051" r:id="rId22"/>
    <p:sldId id="1052" r:id="rId23"/>
    <p:sldId id="1011" r:id="rId24"/>
    <p:sldId id="1018" r:id="rId25"/>
    <p:sldId id="1053" r:id="rId26"/>
    <p:sldId id="914" r:id="rId27"/>
    <p:sldId id="982" r:id="rId28"/>
    <p:sldId id="1033" r:id="rId29"/>
    <p:sldId id="1045" r:id="rId30"/>
    <p:sldId id="1054" r:id="rId31"/>
  </p:sldIdLst>
  <p:sldSz cx="9144000" cy="6858000" type="screen4x3"/>
  <p:notesSz cx="7010400" cy="9296400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ne Gibbons" initials="JG" lastIdx="12" clrIdx="0"/>
  <p:cmAuthor id="1" name="Rodrigo Floriano" initials="RF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4"/>
    <a:srgbClr val="678DC5"/>
    <a:srgbClr val="3E67A4"/>
    <a:srgbClr val="3E8DC5"/>
    <a:srgbClr val="5F5F65"/>
    <a:srgbClr val="7E7E86"/>
    <a:srgbClr val="FFFFFF"/>
    <a:srgbClr val="8E8E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7352" autoAdjust="0"/>
    <p:restoredTop sz="89302" autoAdjust="0"/>
  </p:normalViewPr>
  <p:slideViewPr>
    <p:cSldViewPr snapToGrid="0">
      <p:cViewPr varScale="1">
        <p:scale>
          <a:sx n="88" d="100"/>
          <a:sy n="88" d="100"/>
        </p:scale>
        <p:origin x="90" y="56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22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1398"/>
    </p:cViewPr>
  </p:sorterViewPr>
  <p:notesViewPr>
    <p:cSldViewPr snapToGrid="0">
      <p:cViewPr>
        <p:scale>
          <a:sx n="100" d="100"/>
          <a:sy n="100" d="100"/>
        </p:scale>
        <p:origin x="-942" y="426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0.xml"/><Relationship Id="rId13" Type="http://schemas.openxmlformats.org/officeDocument/2006/relationships/slide" Target="slides/slide15.xml"/><Relationship Id="rId18" Type="http://schemas.openxmlformats.org/officeDocument/2006/relationships/slide" Target="slides/slide21.xml"/><Relationship Id="rId3" Type="http://schemas.openxmlformats.org/officeDocument/2006/relationships/slide" Target="slides/slide5.xml"/><Relationship Id="rId21" Type="http://schemas.openxmlformats.org/officeDocument/2006/relationships/slide" Target="slides/slide24.xml"/><Relationship Id="rId7" Type="http://schemas.openxmlformats.org/officeDocument/2006/relationships/slide" Target="slides/slide9.xml"/><Relationship Id="rId12" Type="http://schemas.openxmlformats.org/officeDocument/2006/relationships/slide" Target="slides/slide14.xml"/><Relationship Id="rId17" Type="http://schemas.openxmlformats.org/officeDocument/2006/relationships/slide" Target="slides/slide20.xml"/><Relationship Id="rId25" Type="http://schemas.openxmlformats.org/officeDocument/2006/relationships/slide" Target="slides/slide29.xml"/><Relationship Id="rId2" Type="http://schemas.openxmlformats.org/officeDocument/2006/relationships/slide" Target="slides/slide4.xml"/><Relationship Id="rId16" Type="http://schemas.openxmlformats.org/officeDocument/2006/relationships/slide" Target="slides/slide19.xml"/><Relationship Id="rId20" Type="http://schemas.openxmlformats.org/officeDocument/2006/relationships/slide" Target="slides/slide23.xml"/><Relationship Id="rId1" Type="http://schemas.openxmlformats.org/officeDocument/2006/relationships/slide" Target="slides/slide3.xml"/><Relationship Id="rId6" Type="http://schemas.openxmlformats.org/officeDocument/2006/relationships/slide" Target="slides/slide8.xml"/><Relationship Id="rId11" Type="http://schemas.openxmlformats.org/officeDocument/2006/relationships/slide" Target="slides/slide13.xml"/><Relationship Id="rId24" Type="http://schemas.openxmlformats.org/officeDocument/2006/relationships/slide" Target="slides/slide28.xml"/><Relationship Id="rId5" Type="http://schemas.openxmlformats.org/officeDocument/2006/relationships/slide" Target="slides/slide7.xml"/><Relationship Id="rId15" Type="http://schemas.openxmlformats.org/officeDocument/2006/relationships/slide" Target="slides/slide18.xml"/><Relationship Id="rId23" Type="http://schemas.openxmlformats.org/officeDocument/2006/relationships/slide" Target="slides/slide27.xml"/><Relationship Id="rId10" Type="http://schemas.openxmlformats.org/officeDocument/2006/relationships/slide" Target="slides/slide12.xml"/><Relationship Id="rId19" Type="http://schemas.openxmlformats.org/officeDocument/2006/relationships/slide" Target="slides/slide22.xml"/><Relationship Id="rId4" Type="http://schemas.openxmlformats.org/officeDocument/2006/relationships/slide" Target="slides/slide6.xml"/><Relationship Id="rId9" Type="http://schemas.openxmlformats.org/officeDocument/2006/relationships/slide" Target="slides/slide11.xml"/><Relationship Id="rId14" Type="http://schemas.openxmlformats.org/officeDocument/2006/relationships/slide" Target="slides/slide17.xml"/><Relationship Id="rId22" Type="http://schemas.openxmlformats.org/officeDocument/2006/relationships/slide" Target="slides/slide2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1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3" name="Rectangle 12"/>
          <p:cNvSpPr>
            <a:spLocks noChangeArrowheads="1"/>
          </p:cNvSpPr>
          <p:nvPr/>
        </p:nvSpPr>
        <p:spPr bwMode="auto">
          <a:xfrm>
            <a:off x="57150" y="8785225"/>
            <a:ext cx="261937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/>
              <a:t>Presentation_ID.scr</a:t>
            </a:r>
          </a:p>
        </p:txBody>
      </p:sp>
      <p:sp>
        <p:nvSpPr>
          <p:cNvPr id="5124" name="Line 13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5125" name="Rectangle 14"/>
          <p:cNvSpPr>
            <a:spLocks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/>
          <a:p>
            <a:pPr algn="r" defTabSz="903288">
              <a:lnSpc>
                <a:spcPct val="100000"/>
              </a:lnSpc>
            </a:pPr>
            <a:fld id="{22244E67-557B-7741-B9F5-F61AA18495DF}" type="slidenum">
              <a:rPr lang="en-US" sz="800"/>
              <a:pPr algn="r" defTabSz="903288">
                <a:lnSpc>
                  <a:spcPct val="100000"/>
                </a:lnSpc>
              </a:pPr>
              <a:t>‹Nº›</a:t>
            </a:fld>
            <a:endParaRPr lang="es-ES" sz="800"/>
          </a:p>
        </p:txBody>
      </p:sp>
    </p:spTree>
    <p:extLst>
      <p:ext uri="{BB962C8B-B14F-4D97-AF65-F5344CB8AC3E}">
        <p14:creationId xmlns:p14="http://schemas.microsoft.com/office/powerpoint/2010/main" val="2181015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8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6147" name="Rectangle 9"/>
          <p:cNvSpPr>
            <a:spLocks noChangeArrowheads="1"/>
          </p:cNvSpPr>
          <p:nvPr/>
        </p:nvSpPr>
        <p:spPr bwMode="auto">
          <a:xfrm>
            <a:off x="57150" y="8785225"/>
            <a:ext cx="3295650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</a:t>
            </a:r>
            <a:r>
              <a:rPr lang="es-ES" sz="800" dirty="0" err="1"/>
              <a:t>Systems</a:t>
            </a:r>
            <a:r>
              <a:rPr lang="es-ES" sz="800" dirty="0"/>
              <a:t>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6148" name="Line 10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/>
          </a:p>
        </p:txBody>
      </p:sp>
      <p:sp>
        <p:nvSpPr>
          <p:cNvPr id="183307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819" tIns="0" rIns="18819" bIns="0" numCol="1" anchor="b" anchorCtr="0" compatLnSpc="1">
            <a:prstTxWarp prst="textNoShape">
              <a:avLst/>
            </a:prstTxWarp>
          </a:bodyPr>
          <a:lstStyle>
            <a:lvl1pPr algn="r" defTabSz="903288">
              <a:lnSpc>
                <a:spcPct val="100000"/>
              </a:lnSpc>
              <a:defRPr sz="800" smtClean="0">
                <a:cs typeface="+mn-cs"/>
              </a:defRPr>
            </a:lvl1pPr>
          </a:lstStyle>
          <a:p>
            <a:pPr>
              <a:defRPr/>
            </a:pPr>
            <a:fld id="{F4CE0E46-7F05-B940-8356-5580BE265E49}" type="slidenum">
              <a:rPr lang="en-US"/>
              <a:pPr>
                <a:defRPr/>
              </a:pPr>
              <a:t>‹Nº›</a:t>
            </a:fld>
            <a:endParaRPr lang="es-ES"/>
          </a:p>
        </p:txBody>
      </p:sp>
      <p:sp>
        <p:nvSpPr>
          <p:cNvPr id="6150" name="Rectangle 1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25" y="244475"/>
            <a:ext cx="5321300" cy="3990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</p:sp>
      <p:sp>
        <p:nvSpPr>
          <p:cNvPr id="183309" name="Rectangle 1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68350" y="4378325"/>
            <a:ext cx="5468938" cy="425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67" tIns="50185" rIns="95667" bIns="501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646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2713" indent="-112713" algn="l" defTabSz="1020763" rtl="0" eaLnBrk="0" fontAlgn="base" hangingPunct="0">
      <a:lnSpc>
        <a:spcPct val="90000"/>
      </a:lnSpc>
      <a:spcBef>
        <a:spcPct val="50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82600" indent="-120650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667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4493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9319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D9030C1-C977-B14B-8EB7-BA2B30FCDB63}" type="slidenum">
              <a:rPr lang="en-US" sz="800"/>
              <a:pPr/>
              <a:t>1</a:t>
            </a:fld>
            <a:endParaRPr lang="es-ES" sz="80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Programa Cisco Networking Academy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476943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6.1.2.1 – Enlaces troncales de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6.1.2.2 – Control de dominios de difusión con redes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6.1.2.3 – Etiquetado de tramas de Ethernet para la identificación de redes VLAN</a:t>
            </a:r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6.1.2.3 – Etiquetado de tramas de Ethernet para la identificación de redes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6.1.2.4 – </a:t>
            </a:r>
            <a:r>
              <a:rPr lang="es-ES" dirty="0">
                <a:latin typeface="Arial" charset="0"/>
              </a:rPr>
              <a:t>Redes VLAN nativas y etiquetado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6.1.2.6 – </a:t>
            </a:r>
            <a:r>
              <a:rPr lang="es-ES" dirty="0">
                <a:latin typeface="Arial" charset="0"/>
              </a:rPr>
              <a:t>Actividad: Predecir el comportamiento del 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16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196270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Rangos de VLAN en switches Catalyst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>
                <a:latin typeface="Arial" charset="0"/>
              </a:rPr>
              <a:t>6.2.1.2 – Creación de una red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2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baseline="0" dirty="0"/>
              <a:t>Routing and Switching Essentials v6.0</a:t>
            </a:r>
            <a:endParaRPr lang="es-ES" b="0" dirty="0"/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83060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79988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6.2.1.6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Verificar la información de una red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Configurar enlaces troncales IEEE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Configurar enlaces troncales IEEE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70934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25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13880804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 – Funcionamiento del routing entre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6.3.1.1 </a:t>
            </a:r>
            <a:r>
              <a:rPr lang="es-ES" dirty="0"/>
              <a:t>– ¿</a:t>
            </a:r>
            <a:r>
              <a:rPr lang="es-ES" dirty="0">
                <a:latin typeface="Arial" charset="0"/>
              </a:rPr>
              <a:t>Qué es el routing entre redes VLAN?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 – Funcionamiento del routing entre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6.3.1.3 </a:t>
            </a:r>
            <a:r>
              <a:rPr lang="es-ES" dirty="0"/>
              <a:t>– </a:t>
            </a:r>
            <a:r>
              <a:rPr lang="es-ES" dirty="0" err="1"/>
              <a:t>Routing</a:t>
            </a:r>
            <a:r>
              <a:rPr lang="es-ES" dirty="0"/>
              <a:t> </a:t>
            </a:r>
            <a:r>
              <a:rPr lang="es-ES" dirty="0">
                <a:latin typeface="Arial" charset="0"/>
              </a:rPr>
              <a:t>entre redes VLAN con router-on-a-stick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6.3.3 –</a:t>
            </a:r>
            <a:r>
              <a:rPr lang="es-ES" sz="1200" dirty="0">
                <a:latin typeface="Arial" charset="0"/>
              </a:rPr>
              <a:t> Configurar el routing entre redes VLAN con router-on-a-stick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6.3.3.2 – Configurar </a:t>
            </a:r>
            <a:r>
              <a:rPr lang="es-ES" dirty="0" err="1"/>
              <a:t>router</a:t>
            </a:r>
            <a:r>
              <a:rPr lang="es-ES" dirty="0"/>
              <a:t>-</a:t>
            </a:r>
            <a:r>
              <a:rPr lang="es-ES" dirty="0" err="1"/>
              <a:t>on</a:t>
            </a:r>
            <a:r>
              <a:rPr lang="es-ES" dirty="0"/>
              <a:t>-a </a:t>
            </a:r>
            <a:r>
              <a:rPr lang="es-ES" dirty="0" err="1"/>
              <a:t>stick</a:t>
            </a:r>
            <a:r>
              <a:rPr lang="es-ES" dirty="0"/>
              <a:t>: Configuración del </a:t>
            </a:r>
            <a:r>
              <a:rPr lang="es-ES" dirty="0" err="1"/>
              <a:t>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 err="1"/>
              <a:t>Routing</a:t>
            </a:r>
            <a:r>
              <a:rPr lang="es-ES" dirty="0"/>
              <a:t> entre redes VLAN con </a:t>
            </a:r>
            <a:r>
              <a:rPr lang="es-ES" dirty="0" err="1"/>
              <a:t>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6.3.3 –</a:t>
            </a:r>
            <a:r>
              <a:rPr lang="es-ES" sz="1200" dirty="0">
                <a:latin typeface="Arial" charset="0"/>
              </a:rPr>
              <a:t> Configurar el routing entre redes VLAN con router-on-a-stick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6.3.3.2 – Configurar </a:t>
            </a:r>
            <a:r>
              <a:rPr lang="es-ES" dirty="0" err="1"/>
              <a:t>router</a:t>
            </a:r>
            <a:r>
              <a:rPr lang="es-ES" dirty="0"/>
              <a:t>-</a:t>
            </a:r>
            <a:r>
              <a:rPr lang="es-ES" dirty="0" err="1"/>
              <a:t>on</a:t>
            </a:r>
            <a:r>
              <a:rPr lang="es-ES" dirty="0"/>
              <a:t>-a </a:t>
            </a:r>
            <a:r>
              <a:rPr lang="es-ES" dirty="0" err="1"/>
              <a:t>stick</a:t>
            </a:r>
            <a:r>
              <a:rPr lang="es-ES" dirty="0"/>
              <a:t>: Configuración del </a:t>
            </a:r>
            <a:r>
              <a:rPr lang="es-ES" dirty="0" err="1"/>
              <a:t>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362950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6.1.1.1 – Definiciones de una red VLAN</a:t>
            </a:r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6.1.1.2 – Beneficios de las redes VLAN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6.1.1.3 – Tipos de redes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6.1.1.3 – Tipos de redes VLAN (continuación)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6.1.1.4 – Redes VLAN de voz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6.1.1.4 – Redes VLAN de voz (continuación)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/>
              <a:t>6.1.2.1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Pt_CoverArt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3888"/>
            <a:ext cx="9140825" cy="2449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222644" y="6670529"/>
            <a:ext cx="290057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C7FBAF0-BCF5-8741-945F-3C6763791038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pic>
        <p:nvPicPr>
          <p:cNvPr id="9" name="Picture 9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0" descr="Cis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90247" name="Rectangle 7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9024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5402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752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766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98513"/>
            <a:ext cx="8145462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55638" y="2014538"/>
            <a:ext cx="7940675" cy="3571875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974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11350"/>
            <a:ext cx="9144000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222630" y="6670529"/>
            <a:ext cx="257516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7F1BC4EF-034A-F647-AA58-B71D58802FDB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488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47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2851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92319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4373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8482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856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02293"/>
            <a:ext cx="8145462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638" y="1687390"/>
            <a:ext cx="7940675" cy="4720787"/>
          </a:xfrm>
        </p:spPr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9755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4253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491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629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1607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1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894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02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36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8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49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1901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55638" y="798513"/>
            <a:ext cx="8145462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28856D66-2D7E-BA44-8BF8-F720D8CAD36C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6398" y="2078328"/>
            <a:ext cx="7940675" cy="3950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0" name="Picture 7" descr="PPt_TopBand_Artwork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8"/>
          <p:cNvSpPr>
            <a:spLocks noChangeArrowheads="1"/>
          </p:cNvSpPr>
          <p:nvPr/>
        </p:nvSpPr>
        <p:spPr bwMode="auto">
          <a:xfrm>
            <a:off x="4222644" y="6670529"/>
            <a:ext cx="290057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1032" name="Rectangle 9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6146"/>
          <p:cNvSpPr>
            <a:spLocks noGrp="1" noChangeArrowheads="1"/>
          </p:cNvSpPr>
          <p:nvPr>
            <p:ph type="title"/>
          </p:nvPr>
        </p:nvSpPr>
        <p:spPr bwMode="auto">
          <a:xfrm>
            <a:off x="193868" y="394392"/>
            <a:ext cx="877215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3075" name="Rectangle 6281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3076" name="Rectangle 6282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6084AB3D-AE30-934E-B0BC-A74C2CCEE444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>
              <a:solidFill>
                <a:srgbClr val="D3D3D3"/>
              </a:solidFill>
            </a:endParaRPr>
          </a:p>
        </p:txBody>
      </p:sp>
      <p:sp>
        <p:nvSpPr>
          <p:cNvPr id="3077" name="Rectangle 628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3109" y="1539502"/>
            <a:ext cx="8733677" cy="4926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78" name="Rectangle 6312"/>
          <p:cNvSpPr>
            <a:spLocks noChangeArrowheads="1"/>
          </p:cNvSpPr>
          <p:nvPr/>
        </p:nvSpPr>
        <p:spPr bwMode="auto">
          <a:xfrm>
            <a:off x="4222630" y="6670529"/>
            <a:ext cx="257516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</a:t>
            </a:r>
            <a:r>
              <a:rPr lang="es-ES" sz="700" dirty="0" err="1">
                <a:solidFill>
                  <a:srgbClr val="D3D3D3"/>
                </a:solidFill>
              </a:rPr>
              <a:t>Systems</a:t>
            </a:r>
            <a:r>
              <a:rPr lang="es-ES" sz="700" dirty="0">
                <a:solidFill>
                  <a:srgbClr val="D3D3D3"/>
                </a:solidFill>
              </a:rPr>
              <a:t>, Inc. Todos los derechos reservados.</a:t>
            </a:r>
          </a:p>
        </p:txBody>
      </p:sp>
      <p:sp>
        <p:nvSpPr>
          <p:cNvPr id="3079" name="Rectangle 6313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pic>
        <p:nvPicPr>
          <p:cNvPr id="3080" name="Picture 8" descr="Rev08_Cisco_BrandBar10_060408.png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  <p:sldLayoutId id="2147484053" r:id="rId10"/>
    <p:sldLayoutId id="2147484054" r:id="rId11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854450" cy="1481138"/>
          </a:xfrm>
        </p:spPr>
        <p:txBody>
          <a:bodyPr/>
          <a:lstStyle/>
          <a:p>
            <a:pPr eaLnBrk="1" hangingPunct="1"/>
            <a:r>
              <a:rPr lang="es-ES" sz="2400" dirty="0">
                <a:latin typeface="Arial" charset="0"/>
              </a:rPr>
              <a:t>Capítulo 6: VLAN</a:t>
            </a:r>
            <a:endParaRPr lang="es-ES" sz="24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6788150" cy="658812"/>
          </a:xfrm>
        </p:spPr>
        <p:txBody>
          <a:bodyPr/>
          <a:lstStyle/>
          <a:p>
            <a:pPr eaLnBrk="1" hangingPunct="1"/>
            <a:r>
              <a:rPr lang="es-ES"/>
              <a:t>Routing and Switching Essentials v6.0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</p:spTree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Redes VLAN</a:t>
            </a:r>
            <a:r>
              <a:rPr lang="en-US" sz="1800" dirty="0"/>
              <a:t>
</a:t>
            </a:r>
            <a:r>
              <a:rPr lang="es-ES" dirty="0"/>
              <a:t>Enlaces troncales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752915" cy="1698751"/>
          </a:xfrm>
        </p:spPr>
        <p:txBody>
          <a:bodyPr>
            <a:spAutoFit/>
          </a:bodyPr>
          <a:lstStyle/>
          <a:p>
            <a:r>
              <a:rPr lang="es-ES" sz="2000" dirty="0"/>
              <a:t>Un enlace </a:t>
            </a:r>
            <a:r>
              <a:rPr lang="es-ES" sz="2000" b="1" dirty="0"/>
              <a:t>troncal</a:t>
            </a:r>
            <a:r>
              <a:rPr lang="es-ES" sz="2000" dirty="0"/>
              <a:t> es un enlace </a:t>
            </a:r>
            <a:r>
              <a:rPr lang="es-ES" sz="2000" b="1" dirty="0"/>
              <a:t>que transporta los datos de todas las </a:t>
            </a:r>
            <a:r>
              <a:rPr lang="es-ES" sz="2000" b="1" dirty="0" err="1"/>
              <a:t>VLANs</a:t>
            </a:r>
            <a:r>
              <a:rPr lang="es-ES" sz="2000" dirty="0"/>
              <a:t> de la red local.</a:t>
            </a:r>
          </a:p>
          <a:p>
            <a:r>
              <a:rPr lang="es-ES" sz="2000" dirty="0"/>
              <a:t>Generalmente, se </a:t>
            </a:r>
            <a:r>
              <a:rPr lang="es-ES" sz="2000" b="1" dirty="0"/>
              <a:t>establece</a:t>
            </a:r>
            <a:r>
              <a:rPr lang="es-ES" sz="2000" dirty="0"/>
              <a:t> entre </a:t>
            </a:r>
            <a:r>
              <a:rPr lang="es-ES" sz="2000" b="1" dirty="0"/>
              <a:t>switches</a:t>
            </a:r>
            <a:r>
              <a:rPr lang="es-ES" sz="2000" dirty="0"/>
              <a:t> para que los dispositivos de una misma red VLAN se puedan comunicar, incluso si están conectados físicamente a switches diferentes.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3E22109-64E4-46F1-A8CE-8FAC0AFA7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051" y="3450994"/>
            <a:ext cx="5248275" cy="2324100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7AE79DB0-D945-494F-928C-97084F32A9E6}"/>
              </a:ext>
            </a:extLst>
          </p:cNvPr>
          <p:cNvSpPr txBox="1">
            <a:spLocks/>
          </p:cNvSpPr>
          <p:nvPr/>
        </p:nvSpPr>
        <p:spPr bwMode="auto">
          <a:xfrm>
            <a:off x="193868" y="3325087"/>
            <a:ext cx="3303476" cy="2575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sz="2000" kern="0" dirty="0"/>
              <a:t>Un enlace </a:t>
            </a:r>
            <a:r>
              <a:rPr lang="es-ES" sz="2000" b="1" kern="0" dirty="0"/>
              <a:t>troncal</a:t>
            </a:r>
            <a:r>
              <a:rPr lang="es-ES" sz="2000" kern="0" dirty="0"/>
              <a:t> </a:t>
            </a:r>
            <a:r>
              <a:rPr lang="es-ES" sz="2000" b="1" kern="0" dirty="0"/>
              <a:t>no está asociado a ninguna red VLAN</a:t>
            </a:r>
            <a:r>
              <a:rPr lang="es-ES" sz="2000" kern="0" dirty="0"/>
              <a:t>.</a:t>
            </a:r>
          </a:p>
          <a:p>
            <a:r>
              <a:rPr lang="es-ES" sz="2000" kern="0" dirty="0"/>
              <a:t>Cisco IOS utiliza el protocolo </a:t>
            </a:r>
            <a:r>
              <a:rPr lang="es-ES" sz="2000" b="1" kern="0" dirty="0"/>
              <a:t>IEEE 802.1q</a:t>
            </a:r>
            <a:r>
              <a:rPr lang="es-ES" sz="2000" kern="0" dirty="0"/>
              <a:t> para establecer los</a:t>
            </a:r>
            <a:r>
              <a:rPr lang="es-ES" sz="2000" b="1" kern="0" dirty="0"/>
              <a:t> enlaces troncales</a:t>
            </a:r>
            <a:r>
              <a:rPr lang="es-ES" sz="2000" kern="0" dirty="0"/>
              <a:t> en las </a:t>
            </a:r>
            <a:r>
              <a:rPr lang="es-ES" sz="2000" kern="0" dirty="0" err="1"/>
              <a:t>VLANs</a:t>
            </a:r>
            <a:r>
              <a:rPr lang="es-ES" sz="2000" kern="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24581686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sz="2800" dirty="0"/>
              <a:t>Las </a:t>
            </a:r>
            <a:r>
              <a:rPr lang="es-ES" sz="2800" dirty="0" err="1"/>
              <a:t>VLANs</a:t>
            </a:r>
            <a:r>
              <a:rPr lang="es-ES" sz="2800" dirty="0"/>
              <a:t> controlan los dominios de broadcast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3868" y="1504165"/>
            <a:ext cx="8752915" cy="1852639"/>
          </a:xfrm>
        </p:spPr>
        <p:txBody>
          <a:bodyPr>
            <a:spAutoFit/>
          </a:bodyPr>
          <a:lstStyle/>
          <a:p>
            <a:r>
              <a:rPr lang="es-ES" sz="2000" dirty="0"/>
              <a:t>Las </a:t>
            </a:r>
            <a:r>
              <a:rPr lang="es-ES" sz="2000" b="1" dirty="0"/>
              <a:t>VLAN </a:t>
            </a:r>
            <a:r>
              <a:rPr lang="es-ES" sz="2000" dirty="0"/>
              <a:t>se pueden utilizar para limitar el alcance de las tramas de </a:t>
            </a:r>
            <a:r>
              <a:rPr lang="es-ES" sz="2000" b="1" dirty="0"/>
              <a:t>broadcast</a:t>
            </a:r>
            <a:r>
              <a:rPr lang="es-ES" sz="2000" dirty="0"/>
              <a:t>.</a:t>
            </a:r>
          </a:p>
          <a:p>
            <a:r>
              <a:rPr lang="es-ES" sz="2000" dirty="0"/>
              <a:t>Una </a:t>
            </a:r>
            <a:r>
              <a:rPr lang="es-ES" sz="2000" b="1" dirty="0"/>
              <a:t>VLAN</a:t>
            </a:r>
            <a:r>
              <a:rPr lang="es-ES" sz="2000" dirty="0"/>
              <a:t> es un </a:t>
            </a:r>
            <a:r>
              <a:rPr lang="es-ES" sz="2000" b="1" dirty="0"/>
              <a:t>dominio de broadcast </a:t>
            </a:r>
            <a:r>
              <a:rPr lang="es-ES" sz="2000" dirty="0"/>
              <a:t>por si mismo.</a:t>
            </a:r>
          </a:p>
          <a:p>
            <a:r>
              <a:rPr lang="es-ES" sz="2000" dirty="0"/>
              <a:t>Una </a:t>
            </a:r>
            <a:r>
              <a:rPr lang="es-ES" sz="2000" b="1" dirty="0"/>
              <a:t>trama de broadcast</a:t>
            </a:r>
            <a:r>
              <a:rPr lang="es-ES" sz="2000" dirty="0"/>
              <a:t> enviada por un dispositivo en una red VLAN se reenvía solamente dentro de esa red VLAN.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5117BD-D8FB-476B-9476-CDCAACBEA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351" y="4409358"/>
            <a:ext cx="5116536" cy="2265762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BE5210BD-0403-49B7-B32D-2D5C5801C130}"/>
              </a:ext>
            </a:extLst>
          </p:cNvPr>
          <p:cNvSpPr txBox="1">
            <a:spLocks/>
          </p:cNvSpPr>
          <p:nvPr/>
        </p:nvSpPr>
        <p:spPr bwMode="auto">
          <a:xfrm>
            <a:off x="335032" y="3407119"/>
            <a:ext cx="7794420" cy="90161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s-ES" sz="2800" kern="0" dirty="0"/>
              <a:t>Cada</a:t>
            </a:r>
            <a:r>
              <a:rPr lang="es-ES" sz="2800" b="1" kern="0" dirty="0"/>
              <a:t> </a:t>
            </a:r>
            <a:r>
              <a:rPr lang="es-ES" sz="2800" b="1" kern="0" dirty="0">
                <a:solidFill>
                  <a:srgbClr val="FF0000"/>
                </a:solidFill>
              </a:rPr>
              <a:t>VLAN </a:t>
            </a:r>
            <a:r>
              <a:rPr lang="es-ES" sz="2800" kern="0" dirty="0"/>
              <a:t>está asociada a una </a:t>
            </a:r>
            <a:r>
              <a:rPr lang="es-ES" sz="2800" b="1" kern="0" dirty="0">
                <a:solidFill>
                  <a:srgbClr val="FF0000"/>
                </a:solidFill>
              </a:rPr>
              <a:t>subred</a:t>
            </a:r>
            <a:r>
              <a:rPr lang="es-ES" sz="2800" kern="0" dirty="0">
                <a:solidFill>
                  <a:srgbClr val="FF0000"/>
                </a:solidFill>
              </a:rPr>
              <a:t> </a:t>
            </a:r>
            <a:r>
              <a:rPr lang="es-ES" sz="2800" kern="0" dirty="0"/>
              <a:t>(dominio de broadcast)</a:t>
            </a:r>
          </a:p>
        </p:txBody>
      </p:sp>
    </p:spTree>
    <p:extLst>
      <p:ext uri="{BB962C8B-B14F-4D97-AF65-F5344CB8AC3E}">
        <p14:creationId xmlns:p14="http://schemas.microsoft.com/office/powerpoint/2010/main" val="422956945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1247832"/>
          </a:xfrm>
        </p:spPr>
        <p:txBody>
          <a:bodyPr/>
          <a:lstStyle/>
          <a:p>
            <a:pPr algn="ctr" eaLnBrk="1" hangingPunct="1"/>
            <a:r>
              <a:rPr lang="es-ES" dirty="0"/>
              <a:t>Etiquetado de tramas de Ethernet para la identificación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5542" y="1976120"/>
            <a:ext cx="8752915" cy="2340465"/>
          </a:xfrm>
        </p:spPr>
        <p:txBody>
          <a:bodyPr>
            <a:spAutoFit/>
          </a:bodyPr>
          <a:lstStyle/>
          <a:p>
            <a:pPr algn="just"/>
            <a:r>
              <a:rPr lang="es-ES" sz="1800" dirty="0"/>
              <a:t>Para trabajar con las </a:t>
            </a:r>
            <a:r>
              <a:rPr lang="es-ES" sz="1800" b="1" dirty="0" err="1"/>
              <a:t>VLANs</a:t>
            </a:r>
            <a:r>
              <a:rPr lang="es-ES" sz="1800" dirty="0"/>
              <a:t> se utiliza una </a:t>
            </a:r>
            <a:r>
              <a:rPr lang="es-ES" sz="1800" b="1" dirty="0"/>
              <a:t>identificación numérica </a:t>
            </a:r>
            <a:r>
              <a:rPr lang="es-ES" sz="1800" dirty="0"/>
              <a:t>(valor numérico entre 1 y 4096).</a:t>
            </a:r>
          </a:p>
          <a:p>
            <a:pPr algn="just"/>
            <a:r>
              <a:rPr lang="es-ES" sz="1800" dirty="0"/>
              <a:t>El etiquetado de tramas es el proceso de </a:t>
            </a:r>
            <a:r>
              <a:rPr lang="es-ES" sz="1800" b="1" dirty="0"/>
              <a:t>agregar a la trama el identificador de la VLAN </a:t>
            </a:r>
            <a:r>
              <a:rPr lang="es-ES" sz="1800" dirty="0"/>
              <a:t>a la que pertenece. </a:t>
            </a:r>
          </a:p>
          <a:p>
            <a:pPr algn="just"/>
            <a:r>
              <a:rPr lang="es-ES" sz="1800" dirty="0"/>
              <a:t>Se utiliza para </a:t>
            </a:r>
            <a:r>
              <a:rPr lang="es-ES" sz="1800" b="1" dirty="0"/>
              <a:t>transmitir correctamente las tramas de varias VLAN </a:t>
            </a:r>
            <a:r>
              <a:rPr lang="es-ES" sz="1800" dirty="0"/>
              <a:t>a través de un enlace troncal.</a:t>
            </a:r>
          </a:p>
          <a:p>
            <a:pPr algn="just"/>
            <a:r>
              <a:rPr lang="es-ES" sz="1800" dirty="0"/>
              <a:t>Los </a:t>
            </a:r>
            <a:r>
              <a:rPr lang="es-ES" sz="1800" b="1" dirty="0"/>
              <a:t>switches etiquetan </a:t>
            </a:r>
            <a:r>
              <a:rPr lang="es-ES" sz="1800" dirty="0"/>
              <a:t>las tramas para identificar la </a:t>
            </a:r>
            <a:r>
              <a:rPr lang="es-ES" sz="1800" b="1" dirty="0"/>
              <a:t>VLAN </a:t>
            </a:r>
            <a:r>
              <a:rPr lang="es-ES" sz="1800" dirty="0"/>
              <a:t>a la que pertenecen. </a:t>
            </a:r>
          </a:p>
        </p:txBody>
      </p:sp>
    </p:spTree>
    <p:extLst>
      <p:ext uri="{BB962C8B-B14F-4D97-AF65-F5344CB8AC3E}">
        <p14:creationId xmlns:p14="http://schemas.microsoft.com/office/powerpoint/2010/main" val="2403632440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1247832"/>
          </a:xfrm>
        </p:spPr>
        <p:txBody>
          <a:bodyPr/>
          <a:lstStyle/>
          <a:p>
            <a:pPr algn="ctr" eaLnBrk="1" hangingPunct="1"/>
            <a:r>
              <a:rPr lang="en-US" sz="1800" dirty="0"/>
              <a:t>
</a:t>
            </a:r>
            <a:r>
              <a:rPr lang="es-ES" dirty="0"/>
              <a:t>Etiquetado de tramas de Ethernet para la identificación de redes 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093176" y="1760623"/>
            <a:ext cx="6656169" cy="4899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6534078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975360"/>
          </a:xfrm>
        </p:spPr>
        <p:txBody>
          <a:bodyPr/>
          <a:lstStyle/>
          <a:p>
            <a:pPr algn="ctr" eaLnBrk="1" hangingPunct="1"/>
            <a:r>
              <a:rPr lang="es-ES" dirty="0"/>
              <a:t>Redes VLAN nativas y etiquetado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350" y="1798320"/>
            <a:ext cx="8783395" cy="2591303"/>
          </a:xfrm>
        </p:spPr>
        <p:txBody>
          <a:bodyPr wrap="square">
            <a:spAutoFit/>
          </a:bodyPr>
          <a:lstStyle/>
          <a:p>
            <a:r>
              <a:rPr lang="es-ES" sz="2000" dirty="0"/>
              <a:t>El tráfico de control que se envía por la </a:t>
            </a:r>
            <a:r>
              <a:rPr lang="es-ES" sz="2000" b="1" dirty="0"/>
              <a:t>VLAN nativa </a:t>
            </a:r>
            <a:r>
              <a:rPr lang="es-ES" sz="2000" dirty="0"/>
              <a:t>no se debe etiquetar.</a:t>
            </a:r>
          </a:p>
          <a:p>
            <a:r>
              <a:rPr lang="es-ES" sz="2000" dirty="0"/>
              <a:t>Las tramas recibidas sin etiquetar permanecen de ese modo y se colocan en la red VLAN nativa cuando se reenvían.</a:t>
            </a:r>
          </a:p>
          <a:p>
            <a:r>
              <a:rPr lang="es-ES" sz="2000" dirty="0"/>
              <a:t>En los switches Cisco, la </a:t>
            </a:r>
            <a:r>
              <a:rPr lang="es-ES" sz="2000" b="1" dirty="0"/>
              <a:t>VLAN nativa es la VLAN 1</a:t>
            </a:r>
            <a:r>
              <a:rPr lang="es-ES" sz="2000" dirty="0"/>
              <a:t> por default.</a:t>
            </a:r>
          </a:p>
          <a:p>
            <a:r>
              <a:rPr lang="es-ES" sz="2000" dirty="0"/>
              <a:t>El etiquetado de las </a:t>
            </a:r>
            <a:r>
              <a:rPr lang="es-ES" sz="2000" b="1" dirty="0" err="1"/>
              <a:t>VLANs</a:t>
            </a:r>
            <a:r>
              <a:rPr lang="es-ES" sz="2000" b="1" dirty="0"/>
              <a:t> 802.1Q </a:t>
            </a:r>
            <a:r>
              <a:rPr lang="es-ES" sz="2000" dirty="0"/>
              <a:t>se utiliza para intercambiar tráfico con las distintas </a:t>
            </a:r>
            <a:r>
              <a:rPr lang="es-ES" sz="2000" dirty="0" err="1"/>
              <a:t>VLANs</a:t>
            </a:r>
            <a:r>
              <a:rPr lang="es-ES" sz="20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92226656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975360"/>
          </a:xfrm>
        </p:spPr>
        <p:txBody>
          <a:bodyPr/>
          <a:lstStyle/>
          <a:p>
            <a:pPr eaLnBrk="1" hangingPunct="1"/>
            <a:r>
              <a:rPr lang="es-ES" sz="2800" dirty="0"/>
              <a:t>Actividad: Predecir el comportamiento del </a:t>
            </a:r>
            <a:r>
              <a:rPr lang="es-ES" sz="2800" dirty="0" err="1"/>
              <a:t>switch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10465" y="1612583"/>
            <a:ext cx="8323070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83740" y="4407634"/>
            <a:ext cx="4620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000" dirty="0"/>
              <a:t>Situación 1: PC 1 envía un broadcast.</a:t>
            </a:r>
          </a:p>
          <a:p>
            <a:pPr algn="l"/>
            <a:r>
              <a:rPr lang="es-ES" sz="2000" dirty="0"/>
              <a:t>Situación 2: PC 2 envía un broadcast.</a:t>
            </a:r>
          </a:p>
          <a:p>
            <a:pPr algn="l"/>
            <a:r>
              <a:rPr lang="es-ES" sz="2000" dirty="0"/>
              <a:t>Situación 3: PC 3 envía un broadcast.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1DCECF0C-0CED-44D0-B731-E61D6A86B69F}"/>
              </a:ext>
            </a:extLst>
          </p:cNvPr>
          <p:cNvSpPr txBox="1"/>
          <p:nvPr/>
        </p:nvSpPr>
        <p:spPr>
          <a:xfrm>
            <a:off x="918210" y="5575220"/>
            <a:ext cx="6951980" cy="10895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ES" b="1" dirty="0"/>
              <a:t>La base de datos en todos los </a:t>
            </a:r>
            <a:r>
              <a:rPr lang="es-ES" b="1" dirty="0" err="1"/>
              <a:t>switches</a:t>
            </a:r>
            <a:r>
              <a:rPr lang="es-ES" b="1" dirty="0"/>
              <a:t> debe ser la misma; de lo contrario, no hay comunicación.</a:t>
            </a:r>
          </a:p>
        </p:txBody>
      </p:sp>
    </p:spTree>
    <p:extLst>
      <p:ext uri="{BB962C8B-B14F-4D97-AF65-F5344CB8AC3E}">
        <p14:creationId xmlns:p14="http://schemas.microsoft.com/office/powerpoint/2010/main" val="70438313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3972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6.2 Implementaciones de VLAN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692449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Rangos de VLAN en </a:t>
            </a:r>
            <a:r>
              <a:rPr lang="es-ES" dirty="0" err="1"/>
              <a:t>switches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7390" y="1445952"/>
            <a:ext cx="8752915" cy="4681106"/>
          </a:xfrm>
        </p:spPr>
        <p:txBody>
          <a:bodyPr>
            <a:spAutoFit/>
          </a:bodyPr>
          <a:lstStyle/>
          <a:p>
            <a:r>
              <a:rPr lang="es-ES" sz="1800" dirty="0"/>
              <a:t>Los </a:t>
            </a:r>
            <a:r>
              <a:rPr lang="es-ES" sz="1800" dirty="0" err="1"/>
              <a:t>switches</a:t>
            </a:r>
            <a:r>
              <a:rPr lang="es-ES" sz="1800" dirty="0"/>
              <a:t> del modelo </a:t>
            </a:r>
            <a:r>
              <a:rPr lang="es-ES" sz="1800" b="1" dirty="0"/>
              <a:t>2960</a:t>
            </a:r>
            <a:r>
              <a:rPr lang="es-ES" sz="1800" dirty="0"/>
              <a:t> y </a:t>
            </a:r>
            <a:r>
              <a:rPr lang="es-ES" sz="1800" b="1" dirty="0"/>
              <a:t>3560</a:t>
            </a:r>
            <a:r>
              <a:rPr lang="es-ES" sz="1800" dirty="0"/>
              <a:t> admiten más de </a:t>
            </a:r>
            <a:r>
              <a:rPr lang="es-ES" sz="1800" b="1" dirty="0"/>
              <a:t>4000 </a:t>
            </a:r>
            <a:r>
              <a:rPr lang="es-ES" sz="1800" b="1" dirty="0" err="1"/>
              <a:t>VLANs</a:t>
            </a:r>
            <a:r>
              <a:rPr lang="es-ES" sz="1800" dirty="0"/>
              <a:t>.</a:t>
            </a:r>
          </a:p>
          <a:p>
            <a:r>
              <a:rPr lang="es-ES" sz="1800" dirty="0"/>
              <a:t>Las redes VLAN se dividen en dos categorías:</a:t>
            </a:r>
          </a:p>
          <a:p>
            <a:pPr marL="800100" lvl="1" indent="-342900"/>
            <a:r>
              <a:rPr lang="es-ES" sz="1800" b="1" dirty="0"/>
              <a:t>VLAN de rango normal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Números de VLAN de</a:t>
            </a:r>
            <a:r>
              <a:rPr lang="es-ES" sz="1800" b="1" dirty="0"/>
              <a:t> 1</a:t>
            </a:r>
            <a:r>
              <a:rPr lang="es-ES" sz="1800" dirty="0"/>
              <a:t> a </a:t>
            </a:r>
            <a:r>
              <a:rPr lang="es-ES" sz="1800" b="1" dirty="0"/>
              <a:t>1005</a:t>
            </a:r>
            <a:r>
              <a:rPr lang="es-ES" sz="1800" dirty="0"/>
              <a:t>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Las configuraciones se almacenan en el archivo </a:t>
            </a:r>
            <a:r>
              <a:rPr lang="es-ES" sz="1800" b="1" dirty="0"/>
              <a:t>vlan.dat </a:t>
            </a:r>
            <a:r>
              <a:rPr lang="es-ES" sz="1800" dirty="0"/>
              <a:t>(en la memoria flash).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Las ID de </a:t>
            </a:r>
            <a:r>
              <a:rPr lang="es-ES" sz="1800" b="1" dirty="0"/>
              <a:t>1002 a 1005 </a:t>
            </a:r>
            <a:r>
              <a:rPr lang="es-ES" sz="1800" dirty="0"/>
              <a:t>se reservan para las redes VLAN de </a:t>
            </a:r>
            <a:r>
              <a:rPr lang="es-ES" sz="1800" b="1" dirty="0" err="1"/>
              <a:t>Token</a:t>
            </a:r>
            <a:r>
              <a:rPr lang="es-ES" sz="1800" b="1" dirty="0"/>
              <a:t> Ring </a:t>
            </a:r>
            <a:r>
              <a:rPr lang="es-ES" sz="1800" dirty="0"/>
              <a:t>e </a:t>
            </a:r>
            <a:r>
              <a:rPr lang="es-ES" sz="1800" b="1" dirty="0"/>
              <a:t>Interfaz de datos distribuidos por fibra óptica (FDDI)</a:t>
            </a:r>
            <a:r>
              <a:rPr lang="es-ES" sz="1800" dirty="0"/>
              <a:t>, se crean automáticamente y no se pueden eliminar.</a:t>
            </a:r>
          </a:p>
          <a:p>
            <a:pPr marL="800100" lvl="1" indent="-342900"/>
            <a:r>
              <a:rPr lang="es-ES" sz="1800" b="1" dirty="0"/>
              <a:t>VLAN de rango extendido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Números de VLAN de </a:t>
            </a:r>
            <a:r>
              <a:rPr lang="es-ES" sz="1800" b="1" dirty="0"/>
              <a:t>1006 a 4096</a:t>
            </a:r>
            <a:r>
              <a:rPr lang="es-ES" sz="1800" dirty="0"/>
              <a:t>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Las configuraciones se almacenan en</a:t>
            </a:r>
            <a:r>
              <a:rPr lang="es-ES" sz="1800" b="1" dirty="0"/>
              <a:t> NVRAM</a:t>
            </a:r>
            <a:r>
              <a:rPr lang="es-ES" sz="1800" dirty="0"/>
              <a:t>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El Protocolo de enlaces troncales de VLAN (VLAN </a:t>
            </a:r>
            <a:r>
              <a:rPr lang="es-ES" sz="1800" dirty="0" err="1"/>
              <a:t>Trunking</a:t>
            </a:r>
            <a:r>
              <a:rPr lang="es-ES" sz="1800" dirty="0"/>
              <a:t> </a:t>
            </a:r>
            <a:r>
              <a:rPr lang="es-ES" sz="1800" dirty="0" err="1"/>
              <a:t>Protocol</a:t>
            </a:r>
            <a:r>
              <a:rPr lang="es-ES" sz="1800" dirty="0"/>
              <a:t>, </a:t>
            </a:r>
            <a:r>
              <a:rPr lang="es-ES" sz="1800" b="1" dirty="0"/>
              <a:t>VTP</a:t>
            </a:r>
            <a:r>
              <a:rPr lang="es-ES" sz="1800" dirty="0"/>
              <a:t>) no detecta redes VLAN extendidas.</a:t>
            </a:r>
          </a:p>
        </p:txBody>
      </p:sp>
    </p:spTree>
    <p:extLst>
      <p:ext uri="{BB962C8B-B14F-4D97-AF65-F5344CB8AC3E}">
        <p14:creationId xmlns:p14="http://schemas.microsoft.com/office/powerpoint/2010/main" val="1041771591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dirty="0"/>
              <a:t>Creación de una 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2019917" y="1360329"/>
            <a:ext cx="4387887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2003108" y="3091399"/>
            <a:ext cx="4595812" cy="31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7143955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dirty="0"/>
              <a:t>Asignación de puertos a las </a:t>
            </a:r>
            <a:r>
              <a:rPr lang="es-ES" dirty="0" err="1"/>
              <a:t>VLANs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05740" y="1286509"/>
            <a:ext cx="4994910" cy="3324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4572192" y="3789045"/>
            <a:ext cx="4095365" cy="272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4426902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30657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6.1 Segmentación de VLAN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Asignación de puertos a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21677" y="1518909"/>
            <a:ext cx="7390476" cy="463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59875"/>
      </p:ext>
    </p:extLst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Asignación de puertos a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19CA17B-C511-480E-9D40-40BDE1D9B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875" y="1795462"/>
            <a:ext cx="550545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40347"/>
      </p:ext>
    </p:extLst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Verificar la información de una red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66478" y="1228723"/>
            <a:ext cx="5317724" cy="549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6029793"/>
      </p:ext>
    </p:extLst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Enlaces troncales de VLAN</a:t>
            </a:r>
            <a:r>
              <a:rPr lang="en-US" sz="1800" dirty="0"/>
              <a:t>
</a:t>
            </a:r>
            <a:r>
              <a:rPr lang="es-ES" dirty="0"/>
              <a:t>Configurar enlaces troncales IEEE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10213" y="1173480"/>
            <a:ext cx="6677213" cy="4229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947" y="5362574"/>
            <a:ext cx="5229225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4380033"/>
      </p:ext>
    </p:extLst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Enlaces troncales de VLAN</a:t>
            </a:r>
            <a:r>
              <a:rPr lang="en-US" sz="1800" dirty="0"/>
              <a:t>
</a:t>
            </a:r>
            <a:r>
              <a:rPr lang="es-ES" dirty="0"/>
              <a:t>Configurar enlaces troncales IEEE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14AB9BC-A6E6-4023-BCAD-BD9339A90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3868" y="1407322"/>
            <a:ext cx="5339389" cy="5056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3699804B-0A3D-426C-AD7F-A2886A0FF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578" y="4433690"/>
            <a:ext cx="4056554" cy="17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8440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2100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6.3 Routing entre redes VLAN con </a:t>
            </a:r>
            <a:r>
              <a:rPr lang="es-ES" sz="2400" dirty="0" err="1"/>
              <a:t>routers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013060"/>
      </p:ext>
    </p:extLst>
  </p:cSld>
  <p:clrMapOvr>
    <a:masterClrMapping/>
  </p:clrMapOvr>
  <p:transition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Funcionamiento del </a:t>
            </a:r>
            <a:r>
              <a:rPr lang="es-ES" sz="1800" dirty="0" err="1"/>
              <a:t>routing</a:t>
            </a:r>
            <a:r>
              <a:rPr lang="es-ES" sz="1800" dirty="0"/>
              <a:t> entre </a:t>
            </a:r>
            <a:r>
              <a:rPr lang="es-ES" sz="1800" dirty="0" err="1"/>
              <a:t>VLANs</a:t>
            </a:r>
            <a:r>
              <a:rPr lang="en-US" sz="1800" dirty="0"/>
              <a:t>
</a:t>
            </a:r>
            <a:r>
              <a:rPr lang="es-ES" dirty="0">
                <a:latin typeface="Arial" charset="0"/>
              </a:rPr>
              <a:t>¿Qué es el routing entre </a:t>
            </a:r>
            <a:r>
              <a:rPr lang="es-ES" dirty="0" err="1">
                <a:latin typeface="Arial" charset="0"/>
              </a:rPr>
              <a:t>VLANs</a:t>
            </a:r>
            <a:r>
              <a:rPr lang="es-ES" dirty="0">
                <a:latin typeface="Arial" charset="0"/>
              </a:rPr>
              <a:t>?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232592"/>
            <a:ext cx="8752915" cy="1406363"/>
          </a:xfrm>
        </p:spPr>
        <p:txBody>
          <a:bodyPr>
            <a:spAutoFit/>
          </a:bodyPr>
          <a:lstStyle/>
          <a:p>
            <a:r>
              <a:rPr lang="es-ES" sz="2000" dirty="0"/>
              <a:t>Los </a:t>
            </a:r>
            <a:r>
              <a:rPr lang="es-ES" sz="2000" b="1" dirty="0"/>
              <a:t>switches de capa 2 no pueden reenviar tráfico entre </a:t>
            </a:r>
            <a:r>
              <a:rPr lang="es-ES" sz="2000" b="1" dirty="0" err="1"/>
              <a:t>VLANs</a:t>
            </a:r>
            <a:r>
              <a:rPr lang="es-ES" sz="2000" b="1" dirty="0"/>
              <a:t> </a:t>
            </a:r>
            <a:r>
              <a:rPr lang="es-ES" sz="2000" dirty="0"/>
              <a:t>sin la ayuda de un router.</a:t>
            </a:r>
          </a:p>
          <a:p>
            <a:r>
              <a:rPr lang="es-ES" sz="2000" dirty="0"/>
              <a:t>El </a:t>
            </a:r>
            <a:r>
              <a:rPr lang="es-ES" sz="2000" b="1" dirty="0"/>
              <a:t>routing entre </a:t>
            </a:r>
            <a:r>
              <a:rPr lang="es-ES" sz="2000" b="1" dirty="0" err="1"/>
              <a:t>VLANs</a:t>
            </a:r>
            <a:r>
              <a:rPr lang="es-ES" sz="2000" dirty="0"/>
              <a:t> es un proceso para </a:t>
            </a:r>
            <a:r>
              <a:rPr lang="es-ES" sz="2000" b="1" dirty="0"/>
              <a:t>reenviar tráfico de red</a:t>
            </a:r>
            <a:r>
              <a:rPr lang="es-ES" sz="2000" dirty="0"/>
              <a:t> de una </a:t>
            </a:r>
            <a:r>
              <a:rPr lang="es-ES" sz="2000" b="1" dirty="0"/>
              <a:t>VLAN</a:t>
            </a:r>
            <a:r>
              <a:rPr lang="es-ES" sz="2000" dirty="0"/>
              <a:t> a </a:t>
            </a:r>
            <a:r>
              <a:rPr lang="es-ES" sz="2000" b="1" dirty="0"/>
              <a:t>otra</a:t>
            </a:r>
            <a:r>
              <a:rPr lang="es-ES" sz="2000" dirty="0"/>
              <a:t> </a:t>
            </a:r>
            <a:r>
              <a:rPr lang="es-ES" sz="2000" u="sng" dirty="0"/>
              <a:t>mediante un </a:t>
            </a:r>
            <a:r>
              <a:rPr lang="es-ES" sz="2000" u="sng" dirty="0" err="1"/>
              <a:t>router</a:t>
            </a:r>
            <a:r>
              <a:rPr lang="es-ES" sz="2000" dirty="0"/>
              <a:t>.</a:t>
            </a:r>
            <a:endParaRPr lang="es-ES" sz="2000" b="1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77367" y="2847975"/>
            <a:ext cx="5189265" cy="401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3958385"/>
      </p:ext>
    </p:extLst>
  </p:cSld>
  <p:clrMapOvr>
    <a:masterClrMapping/>
  </p:clrMapOvr>
  <p:transition spd="med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224709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 err="1">
                <a:latin typeface="Arial" charset="0"/>
              </a:rPr>
              <a:t>Routing</a:t>
            </a:r>
            <a:r>
              <a:rPr lang="es-ES" sz="2800" dirty="0">
                <a:latin typeface="Arial" charset="0"/>
              </a:rPr>
              <a:t> entre </a:t>
            </a:r>
            <a:r>
              <a:rPr lang="es-ES" sz="2800" dirty="0" err="1">
                <a:latin typeface="Arial" charset="0"/>
              </a:rPr>
              <a:t>VLANs</a:t>
            </a:r>
            <a:r>
              <a:rPr lang="es-ES" sz="2800" dirty="0">
                <a:latin typeface="Arial" charset="0"/>
              </a:rPr>
              <a:t> con router-on-a-stick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5788" y="3659502"/>
            <a:ext cx="2519481" cy="1924967"/>
          </a:xfrm>
        </p:spPr>
        <p:txBody>
          <a:bodyPr wrap="square">
            <a:spAutoFit/>
          </a:bodyPr>
          <a:lstStyle/>
          <a:p>
            <a:r>
              <a:rPr lang="es-ES" sz="1800" dirty="0"/>
              <a:t>Los </a:t>
            </a:r>
            <a:r>
              <a:rPr lang="es-ES" sz="1800" b="1" dirty="0"/>
              <a:t>miembros de las VLAN</a:t>
            </a:r>
            <a:r>
              <a:rPr lang="es-ES" sz="1800" dirty="0"/>
              <a:t> (hosts) se configuran para utilizar la </a:t>
            </a:r>
            <a:r>
              <a:rPr lang="es-ES" sz="1800" b="1" dirty="0"/>
              <a:t>dirección de subinterfaz</a:t>
            </a:r>
            <a:r>
              <a:rPr lang="es-ES" sz="1800" dirty="0"/>
              <a:t> como </a:t>
            </a:r>
            <a:r>
              <a:rPr lang="es-ES" sz="1800" b="1" dirty="0"/>
              <a:t>default </a:t>
            </a:r>
            <a:r>
              <a:rPr lang="es-ES" sz="1800" b="1" dirty="0" err="1"/>
              <a:t>gateway</a:t>
            </a:r>
            <a:r>
              <a:rPr lang="es-ES" sz="1800" dirty="0"/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7F90873-5935-495E-B09D-7C5560CDB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044" y="3402786"/>
            <a:ext cx="6173968" cy="3281440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B1DE12C1-9BBB-4892-B394-8CB2C2E22B23}"/>
              </a:ext>
            </a:extLst>
          </p:cNvPr>
          <p:cNvSpPr txBox="1">
            <a:spLocks/>
          </p:cNvSpPr>
          <p:nvPr/>
        </p:nvSpPr>
        <p:spPr bwMode="auto">
          <a:xfrm>
            <a:off x="165788" y="1235726"/>
            <a:ext cx="8752915" cy="2340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sz="1800" kern="0" dirty="0"/>
              <a:t>El concepto de </a:t>
            </a:r>
            <a:r>
              <a:rPr lang="es-ES" sz="1800" b="1" kern="0" dirty="0" err="1"/>
              <a:t>router</a:t>
            </a:r>
            <a:r>
              <a:rPr lang="es-ES" sz="1800" b="1" kern="0" dirty="0"/>
              <a:t>-</a:t>
            </a:r>
            <a:r>
              <a:rPr lang="es-ES" sz="1800" b="1" kern="0" dirty="0" err="1"/>
              <a:t>on</a:t>
            </a:r>
            <a:r>
              <a:rPr lang="es-ES" sz="1800" b="1" kern="0" dirty="0"/>
              <a:t>-a-</a:t>
            </a:r>
            <a:r>
              <a:rPr lang="es-ES" sz="1800" b="1" kern="0" dirty="0" err="1"/>
              <a:t>stick</a:t>
            </a:r>
            <a:r>
              <a:rPr lang="es-ES" sz="1800" kern="0" dirty="0"/>
              <a:t> utiliza </a:t>
            </a:r>
            <a:r>
              <a:rPr lang="es-ES" sz="1800" b="1" kern="0" dirty="0"/>
              <a:t>solo una</a:t>
            </a:r>
            <a:r>
              <a:rPr lang="es-ES" sz="1800" kern="0" dirty="0"/>
              <a:t> de las </a:t>
            </a:r>
            <a:r>
              <a:rPr lang="es-ES" sz="1800" b="1" kern="0" dirty="0"/>
              <a:t>interfaces físicas del </a:t>
            </a:r>
            <a:r>
              <a:rPr lang="es-ES" sz="1800" b="1" kern="0" dirty="0" err="1"/>
              <a:t>router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Una de las interfaces físicas del </a:t>
            </a:r>
            <a:r>
              <a:rPr lang="es-ES" sz="1800" kern="0" dirty="0" err="1"/>
              <a:t>router</a:t>
            </a:r>
            <a:r>
              <a:rPr lang="es-ES" sz="1800" kern="0" dirty="0"/>
              <a:t> (ejemplo: g0/0) se </a:t>
            </a:r>
            <a:r>
              <a:rPr lang="es-ES" sz="1800" b="1" kern="0" dirty="0"/>
              <a:t>configura como un puerto troncal 802.1Q </a:t>
            </a:r>
            <a:r>
              <a:rPr lang="es-ES" sz="1800" kern="0" dirty="0"/>
              <a:t>para que pueda comprender las etiquetas de las </a:t>
            </a:r>
            <a:r>
              <a:rPr lang="es-ES" sz="1800" kern="0" dirty="0" err="1"/>
              <a:t>VLANs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Se crean </a:t>
            </a:r>
            <a:r>
              <a:rPr lang="es-ES" sz="1800" b="1" kern="0" dirty="0"/>
              <a:t>subinterfaces</a:t>
            </a:r>
            <a:r>
              <a:rPr lang="es-ES" sz="1800" kern="0" dirty="0"/>
              <a:t> </a:t>
            </a:r>
            <a:r>
              <a:rPr lang="es-ES" sz="1800" b="1" kern="0" dirty="0"/>
              <a:t>lógicas</a:t>
            </a:r>
            <a:r>
              <a:rPr lang="es-ES" sz="1800" kern="0" dirty="0"/>
              <a:t>, </a:t>
            </a:r>
            <a:r>
              <a:rPr lang="es-ES" sz="1800" b="1" kern="0" dirty="0"/>
              <a:t>una por cada VLAN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Cada </a:t>
            </a:r>
            <a:r>
              <a:rPr lang="es-ES" sz="1800" b="1" kern="0" dirty="0"/>
              <a:t>subinterfaz</a:t>
            </a:r>
            <a:r>
              <a:rPr lang="es-ES" sz="1800" kern="0" dirty="0"/>
              <a:t> se </a:t>
            </a:r>
            <a:r>
              <a:rPr lang="es-ES" sz="1800" b="1" kern="0" dirty="0"/>
              <a:t>configura</a:t>
            </a:r>
            <a:r>
              <a:rPr lang="es-ES" sz="1800" kern="0" dirty="0"/>
              <a:t> con una </a:t>
            </a:r>
            <a:r>
              <a:rPr lang="es-ES" sz="1800" b="1" kern="0" dirty="0"/>
              <a:t>dirección IP proveniente de la VLAN</a:t>
            </a:r>
            <a:r>
              <a:rPr lang="es-ES" sz="1800" kern="0" dirty="0"/>
              <a:t> que representa.</a:t>
            </a:r>
          </a:p>
        </p:txBody>
      </p:sp>
    </p:spTree>
    <p:extLst>
      <p:ext uri="{BB962C8B-B14F-4D97-AF65-F5344CB8AC3E}">
        <p14:creationId xmlns:p14="http://schemas.microsoft.com/office/powerpoint/2010/main" val="802054690"/>
      </p:ext>
    </p:extLst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0"/>
            <a:ext cx="8772157" cy="1232592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Configurar router-on-a-stick: </a:t>
            </a:r>
            <a:r>
              <a:rPr lang="es-ES" dirty="0" err="1">
                <a:latin typeface="Arial" charset="0"/>
              </a:rPr>
              <a:t>Switch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51455" y="1684712"/>
            <a:ext cx="6177807" cy="4721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7411865"/>
      </p:ext>
    </p:extLst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0"/>
            <a:ext cx="8772157" cy="1232592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Configurar router-on-a-stick: </a:t>
            </a:r>
            <a:r>
              <a:rPr lang="es-ES" dirty="0" err="1">
                <a:latin typeface="Arial" charset="0"/>
              </a:rPr>
              <a:t>Router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2255" y="1583112"/>
            <a:ext cx="4973145" cy="3800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385C78B-1C74-499A-8B92-6524B130B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370" y="2815704"/>
            <a:ext cx="4143375" cy="3886200"/>
          </a:xfrm>
          <a:prstGeom prst="rect">
            <a:avLst/>
          </a:prstGeom>
          <a:effectLst>
            <a:softEdge rad="31750"/>
          </a:effectLst>
          <a:scene3d>
            <a:camera prst="orthographicFront"/>
            <a:lightRig rig="threePt" dir="t"/>
          </a:scene3d>
          <a:sp3d contourW="12700">
            <a:contourClr>
              <a:srgbClr val="FF0000"/>
            </a:contourClr>
          </a:sp3d>
        </p:spPr>
      </p:pic>
    </p:spTree>
    <p:extLst>
      <p:ext uri="{BB962C8B-B14F-4D97-AF65-F5344CB8AC3E}">
        <p14:creationId xmlns:p14="http://schemas.microsoft.com/office/powerpoint/2010/main" val="71133646"/>
      </p:ext>
    </p:extLst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Definiciones de una red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211125" y="1423988"/>
            <a:ext cx="6159291" cy="4915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22053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37820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Beneficios de las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14975" y="1427798"/>
            <a:ext cx="6176080" cy="514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2886649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dirty="0"/>
              <a:t>Tipos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930890" cy="2591303"/>
          </a:xfrm>
        </p:spPr>
        <p:txBody>
          <a:bodyPr wrap="square">
            <a:spAutoFit/>
          </a:bodyPr>
          <a:lstStyle/>
          <a:p>
            <a:r>
              <a:rPr lang="es-ES" sz="2000" b="1" dirty="0"/>
              <a:t>VLAN de datos</a:t>
            </a:r>
            <a:r>
              <a:rPr lang="es-ES" sz="2000" dirty="0"/>
              <a:t>: Tráfico generado por el usuario</a:t>
            </a:r>
          </a:p>
          <a:p>
            <a:r>
              <a:rPr lang="es-ES" sz="2000" b="1" dirty="0"/>
              <a:t>VLAN por default:</a:t>
            </a:r>
            <a:r>
              <a:rPr lang="es-ES" sz="2000" dirty="0"/>
              <a:t> Todos los puertos de switch se convierten en parte de esta red </a:t>
            </a:r>
            <a:r>
              <a:rPr lang="es-ES" sz="2000" u="sng" dirty="0"/>
              <a:t>VLAN 1 </a:t>
            </a:r>
            <a:r>
              <a:rPr lang="es-ES" sz="2000" dirty="0"/>
              <a:t>hasta que se configure el switch,</a:t>
            </a:r>
            <a:r>
              <a:rPr lang="es-ES" sz="2000" b="1" dirty="0">
                <a:latin typeface="Courier New" panose="02070309020205020404" pitchFamily="49" charset="0"/>
              </a:rPr>
              <a:t> show vlan brief</a:t>
            </a:r>
            <a:endParaRPr lang="es-E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sz="2000" b="1" dirty="0"/>
              <a:t>VLAN nativa:</a:t>
            </a:r>
            <a:r>
              <a:rPr lang="es-ES" sz="2000" dirty="0"/>
              <a:t> La VLAN 1 se utiliza para tráfico no etiquetado en una VLAN.</a:t>
            </a:r>
          </a:p>
          <a:p>
            <a:r>
              <a:rPr lang="es-ES" sz="2000" b="1" dirty="0"/>
              <a:t>VLAN administrativa:</a:t>
            </a:r>
            <a:r>
              <a:rPr lang="es-ES" sz="2000" dirty="0"/>
              <a:t> Se utiliza para acceder a las capacidades de administración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BCC3C72A-BB40-4D14-B3D2-56FED7F1AE5D}"/>
              </a:ext>
            </a:extLst>
          </p:cNvPr>
          <p:cNvSpPr txBox="1">
            <a:spLocks/>
          </p:cNvSpPr>
          <p:nvPr/>
        </p:nvSpPr>
        <p:spPr bwMode="auto">
          <a:xfrm>
            <a:off x="931118" y="4345123"/>
            <a:ext cx="7062812" cy="148638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s-ES" sz="3200" kern="0" dirty="0"/>
              <a:t>La</a:t>
            </a:r>
            <a:r>
              <a:rPr lang="es-ES" sz="3200" b="1" kern="0" dirty="0"/>
              <a:t> </a:t>
            </a:r>
            <a:r>
              <a:rPr lang="es-ES" sz="3200" b="1" kern="0" dirty="0">
                <a:solidFill>
                  <a:srgbClr val="FF0000"/>
                </a:solidFill>
              </a:rPr>
              <a:t>VLAN 1</a:t>
            </a:r>
            <a:r>
              <a:rPr lang="es-ES" sz="3200" b="1" kern="0" dirty="0"/>
              <a:t> </a:t>
            </a:r>
            <a:r>
              <a:rPr lang="es-ES" sz="3200" kern="0" dirty="0"/>
              <a:t>es por default la VLAN </a:t>
            </a:r>
            <a:r>
              <a:rPr lang="es-ES" sz="3200" b="1" kern="0" dirty="0"/>
              <a:t>administrativa</a:t>
            </a:r>
            <a:r>
              <a:rPr lang="es-ES" sz="3200" kern="0" dirty="0"/>
              <a:t>, la VLAN</a:t>
            </a:r>
            <a:r>
              <a:rPr lang="es-ES" sz="3200" b="1" kern="0" dirty="0"/>
              <a:t> nativa</a:t>
            </a:r>
            <a:r>
              <a:rPr lang="es-ES" sz="3200" kern="0" dirty="0"/>
              <a:t> y la VLAN por</a:t>
            </a:r>
            <a:r>
              <a:rPr lang="es-ES" sz="3200" b="1" kern="0" dirty="0"/>
              <a:t> default.</a:t>
            </a:r>
            <a:endParaRPr lang="es-ES" sz="3200" kern="0" dirty="0"/>
          </a:p>
        </p:txBody>
      </p:sp>
    </p:spTree>
    <p:extLst>
      <p:ext uri="{BB962C8B-B14F-4D97-AF65-F5344CB8AC3E}">
        <p14:creationId xmlns:p14="http://schemas.microsoft.com/office/powerpoint/2010/main" val="418990579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Tipos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490236" y="1353060"/>
            <a:ext cx="6443138" cy="4971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4388934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Redes VLAN de voz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888793" y="1400174"/>
            <a:ext cx="7260344" cy="5257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7386598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dirty="0"/>
              <a:t>Redes VLAN de voz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752915" cy="3453077"/>
          </a:xfrm>
        </p:spPr>
        <p:txBody>
          <a:bodyPr>
            <a:spAutoFit/>
          </a:bodyPr>
          <a:lstStyle/>
          <a:p>
            <a:r>
              <a:rPr lang="es-ES" sz="2000" dirty="0"/>
              <a:t>La VLAN de voz trabaja en la </a:t>
            </a:r>
            <a:r>
              <a:rPr lang="es-ES" sz="2000" b="1" dirty="0"/>
              <a:t>VLAN 150</a:t>
            </a:r>
          </a:p>
          <a:p>
            <a:r>
              <a:rPr lang="es-ES" sz="2000" dirty="0"/>
              <a:t>El tráfico VoIP depende del </a:t>
            </a:r>
            <a:r>
              <a:rPr lang="es-ES" sz="2000" b="1" dirty="0"/>
              <a:t>factor tiempo </a:t>
            </a:r>
            <a:r>
              <a:rPr lang="es-ES" sz="2000" dirty="0"/>
              <a:t>y requiere lo siguiente:</a:t>
            </a:r>
          </a:p>
          <a:p>
            <a:pPr marL="800100" lvl="1" indent="-342900"/>
            <a:r>
              <a:rPr lang="es-ES" b="1" dirty="0"/>
              <a:t>Ancho de banda </a:t>
            </a:r>
            <a:r>
              <a:rPr lang="es-ES" dirty="0"/>
              <a:t>garantizado para asegurar la calidad de la voz.</a:t>
            </a:r>
          </a:p>
          <a:p>
            <a:pPr marL="800100" lvl="1" indent="-342900"/>
            <a:r>
              <a:rPr lang="es-ES" b="1" dirty="0"/>
              <a:t>Prioridad de la transmisión </a:t>
            </a:r>
            <a:r>
              <a:rPr lang="es-ES" dirty="0"/>
              <a:t>sobre otros tipos de tráfico de red como el tráfico de datos.</a:t>
            </a:r>
          </a:p>
          <a:p>
            <a:pPr marL="800100" lvl="1" indent="-342900"/>
            <a:r>
              <a:rPr lang="es-ES" dirty="0"/>
              <a:t>Posibilidad de rutear en áreas </a:t>
            </a:r>
            <a:r>
              <a:rPr lang="es-ES" b="1" dirty="0"/>
              <a:t>congestionadas</a:t>
            </a:r>
            <a:r>
              <a:rPr lang="es-ES" dirty="0"/>
              <a:t> de la red.</a:t>
            </a:r>
          </a:p>
          <a:p>
            <a:pPr marL="800100" lvl="1" indent="-342900"/>
            <a:r>
              <a:rPr lang="es-ES" b="1" dirty="0"/>
              <a:t>Demora (</a:t>
            </a:r>
            <a:r>
              <a:rPr lang="es-ES" b="1" dirty="0" err="1"/>
              <a:t>delay</a:t>
            </a:r>
            <a:r>
              <a:rPr lang="es-ES" b="1" dirty="0"/>
              <a:t>) inferior a 150 ms </a:t>
            </a:r>
            <a:r>
              <a:rPr lang="es-ES" dirty="0"/>
              <a:t>en toda la red.</a:t>
            </a:r>
          </a:p>
          <a:p>
            <a:r>
              <a:rPr lang="es-ES" sz="2000" dirty="0"/>
              <a:t>La característica de la red VLAN de voz permite que los puertos de acceso envíen tráfico de voz IP desde un teléfono IP.</a:t>
            </a:r>
          </a:p>
        </p:txBody>
      </p:sp>
    </p:spTree>
    <p:extLst>
      <p:ext uri="{BB962C8B-B14F-4D97-AF65-F5344CB8AC3E}">
        <p14:creationId xmlns:p14="http://schemas.microsoft.com/office/powerpoint/2010/main" val="2680737767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Redes VLAN</a:t>
            </a:r>
            <a:r>
              <a:rPr lang="en-US" sz="1800" dirty="0"/>
              <a:t>
</a:t>
            </a:r>
            <a:r>
              <a:rPr lang="es-ES" dirty="0"/>
              <a:t>Enlaces troncales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03960" y="5593079"/>
            <a:ext cx="7238999" cy="784655"/>
          </a:xfr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s-ES" sz="1600" dirty="0"/>
              <a:t>Los enlaces entre los switches S1 y S2, y entre S1 y S3, se configuraron para transmitir tráfico proveniente de las redes VLAN 10, 20, 30 y 99 a través de la red. Esta red no podría funcionar sin los enlaces troncales de VLAN.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547737" y="1247301"/>
            <a:ext cx="5907989" cy="411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4825791"/>
      </p:ext>
    </p:extLst>
  </p:cSld>
  <p:clrMapOvr>
    <a:masterClrMapping/>
  </p:clrMapOvr>
  <p:transition spd="med">
    <p:wipe dir="r"/>
  </p:transition>
</p:sld>
</file>

<file path=ppt/theme/theme1.xml><?xml version="1.0" encoding="utf-8"?>
<a:theme xmlns:a="http://schemas.openxmlformats.org/drawingml/2006/main" name="PPT-TMPLT-WHT_C">
  <a:themeElements>
    <a:clrScheme name="PPT-TMPLT-WHT_C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PPT-TMPLT-WHT_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TMPLT-WHT_C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Acad-4F_PPT-WHT_060408">
  <a:themeElements>
    <a:clrScheme name="Oct_2006_Cisco White Template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Oct_2006_Cisco Whi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ct_2006_Cisco White Template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30412</TotalTime>
  <Pages>28</Pages>
  <Words>1678</Words>
  <Application>Microsoft Office PowerPoint</Application>
  <PresentationFormat>Presentación en pantalla (4:3)</PresentationFormat>
  <Paragraphs>196</Paragraphs>
  <Slides>29</Slides>
  <Notes>29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Arial</vt:lpstr>
      <vt:lpstr>Courier New</vt:lpstr>
      <vt:lpstr>Wingdings</vt:lpstr>
      <vt:lpstr>PPT-TMPLT-WHT_C</vt:lpstr>
      <vt:lpstr>NetAcad-4F_PPT-WHT_060408</vt:lpstr>
      <vt:lpstr>Capítulo 6: VLAN</vt:lpstr>
      <vt:lpstr>6.1 Segmentación de VLAN</vt:lpstr>
      <vt:lpstr>Definiciones de una red VLAN</vt:lpstr>
      <vt:lpstr>Beneficios de las redes VLAN</vt:lpstr>
      <vt:lpstr>Tipos de redes VLAN</vt:lpstr>
      <vt:lpstr>Tipos de redes VLAN</vt:lpstr>
      <vt:lpstr>Redes VLAN de voz</vt:lpstr>
      <vt:lpstr>Redes VLAN de voz</vt:lpstr>
      <vt:lpstr>Redes VLAN
Enlaces troncales</vt:lpstr>
      <vt:lpstr>Redes VLAN
Enlaces troncales</vt:lpstr>
      <vt:lpstr>Las VLANs controlan los dominios de broadcast</vt:lpstr>
      <vt:lpstr>Etiquetado de tramas de Ethernet para la identificación de redes VLAN</vt:lpstr>
      <vt:lpstr>
Etiquetado de tramas de Ethernet para la identificación de redes VLAN</vt:lpstr>
      <vt:lpstr>Redes VLAN nativas y etiquetado 802.1Q</vt:lpstr>
      <vt:lpstr>Actividad: Predecir el comportamiento del switch</vt:lpstr>
      <vt:lpstr>6.2 Implementaciones de VLAN</vt:lpstr>
      <vt:lpstr>Asignación de redes VLAN
Rangos de VLAN en switches</vt:lpstr>
      <vt:lpstr>Creación de una VLAN</vt:lpstr>
      <vt:lpstr>Asignación de puertos a las VLANs</vt:lpstr>
      <vt:lpstr>Asignación de redes VLAN
Asignación de puertos a redes VLAN</vt:lpstr>
      <vt:lpstr>Asignación de redes VLAN
Asignación de puertos a redes VLAN</vt:lpstr>
      <vt:lpstr>Asignación de redes VLAN
Verificar la información de una red VLAN</vt:lpstr>
      <vt:lpstr>Enlaces troncales de VLAN
Configurar enlaces troncales IEEE 802.1q</vt:lpstr>
      <vt:lpstr>Enlaces troncales de VLAN
Configurar enlaces troncales IEEE 802.1q</vt:lpstr>
      <vt:lpstr>6.3 Routing entre redes VLAN con routers</vt:lpstr>
      <vt:lpstr>Funcionamiento del routing entre VLANs
¿Qué es el routing entre VLANs?</vt:lpstr>
      <vt:lpstr>
Routing entre VLANs con router-on-a-stick</vt:lpstr>
      <vt:lpstr>Configurar router-on-a-stick: Switch</vt:lpstr>
      <vt:lpstr>Configurar router-on-a-stick: Router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 PC v4.0 Chapter 1</dc:title>
  <dc:creator>Karen Alderson</dc:creator>
  <cp:lastModifiedBy>Lizethe Pérez Fuertes</cp:lastModifiedBy>
  <cp:revision>1088</cp:revision>
  <cp:lastPrinted>1999-01-27T00:54:54Z</cp:lastPrinted>
  <dcterms:created xsi:type="dcterms:W3CDTF">2006-10-23T15:07:30Z</dcterms:created>
  <dcterms:modified xsi:type="dcterms:W3CDTF">2021-09-27T00:58:58Z</dcterms:modified>
</cp:coreProperties>
</file>

<file path=docProps/thumbnail.jpeg>
</file>